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72" r:id="rId5"/>
    <p:sldId id="265" r:id="rId6"/>
    <p:sldId id="263" r:id="rId7"/>
    <p:sldId id="260" r:id="rId8"/>
    <p:sldId id="267" r:id="rId9"/>
    <p:sldId id="262" r:id="rId10"/>
    <p:sldId id="271" r:id="rId11"/>
    <p:sldId id="270" r:id="rId12"/>
    <p:sldId id="269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D74"/>
    <a:srgbClr val="002B5C"/>
    <a:srgbClr val="C9B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7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00200"/>
            <a:ext cx="7772400" cy="1828801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0"/>
            <a:ext cx="7772400" cy="12191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1E48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5791200"/>
            <a:ext cx="3886200" cy="365125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00400"/>
            <a:ext cx="7772400" cy="2057400"/>
          </a:xfrm>
        </p:spPr>
        <p:txBody>
          <a:bodyPr anchor="t">
            <a:normAutofit/>
          </a:bodyPr>
          <a:lstStyle>
            <a:lvl1pPr algn="l">
              <a:defRPr sz="5400" b="0" i="0" cap="none"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000"/>
            <a:ext cx="6781800" cy="97790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002B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06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06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2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76400"/>
            <a:ext cx="5111750" cy="4449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611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2" y="5486400"/>
            <a:ext cx="5164932" cy="4524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7556" y="1684734"/>
            <a:ext cx="5068888" cy="38016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2" y="5938838"/>
            <a:ext cx="5164932" cy="3095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610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D28C72D5-0FC5-1640-BF23-EA1B6B05CC1D}" type="datetimeFigureOut">
              <a:rPr lang="en-US" smtClean="0"/>
              <a:pPr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rgbClr val="002B5C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002B5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002B5C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002B5C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002B5C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002B5C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Consumer Behavior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MARK60550, CRN 29351, MW 3:00-4:50, Spring 2</a:t>
            </a:r>
            <a:b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</a:br>
            <a:endParaRPr lang="en-US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Joe Cherian, PhD</a:t>
            </a:r>
          </a:p>
          <a:p>
            <a:endParaRPr lang="en-US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sz="1200" i="1" dirty="0">
              <a:solidFill>
                <a:schemeClr val="bg1">
                  <a:lumMod val="75000"/>
                </a:schemeClr>
              </a:solidFill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0"/>
            <a:ext cx="3133725" cy="47625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4" y="-1"/>
            <a:ext cx="1992233" cy="296669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80" y="2776269"/>
            <a:ext cx="2702768" cy="405009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959" y="6910"/>
            <a:ext cx="1936725" cy="29370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4876" y="2966694"/>
            <a:ext cx="3256994" cy="385164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351" y="4531315"/>
            <a:ext cx="1517043" cy="2287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3732479"/>
            <a:ext cx="2011522" cy="308585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2684" y="1444736"/>
            <a:ext cx="2082824" cy="131962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2682" y="1444736"/>
            <a:ext cx="2067966" cy="132653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123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2" y="744728"/>
            <a:ext cx="6105525" cy="4108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99" y="2028269"/>
            <a:ext cx="4641150" cy="3283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2" y="5233395"/>
            <a:ext cx="61055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4712" y="2341760"/>
            <a:ext cx="5984487" cy="31240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It </a:t>
            </a:r>
            <a:r>
              <a:rPr lang="en-US" i="1" dirty="0" err="1"/>
              <a:t>ain't</a:t>
            </a:r>
            <a:r>
              <a:rPr lang="en-US" i="1" dirty="0"/>
              <a:t> what you don't know that gets you into trouble. 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It's what you know for sure that just </a:t>
            </a:r>
            <a:r>
              <a:rPr lang="en-US" i="1" dirty="0" err="1"/>
              <a:t>ain't</a:t>
            </a:r>
            <a:r>
              <a:rPr lang="en-US" i="1" dirty="0"/>
              <a:t> so.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6037" y="293226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002B5C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36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Mark Twain</a:t>
            </a:r>
            <a:br>
              <a:rPr lang="en-US" sz="36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</a:br>
            <a:r>
              <a:rPr lang="en-US" sz="20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American Adventurer, Wily Intellectual, 1835-1910</a:t>
            </a:r>
            <a:endParaRPr lang="en-US" sz="3600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5" y="2341761"/>
            <a:ext cx="2362203" cy="3124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Biography.com; Brainyquote.com; </a:t>
            </a:r>
          </a:p>
        </p:txBody>
      </p:sp>
    </p:spTree>
    <p:extLst>
      <p:ext uri="{BB962C8B-B14F-4D97-AF65-F5344CB8AC3E}">
        <p14:creationId xmlns:p14="http://schemas.microsoft.com/office/powerpoint/2010/main" val="34806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Marketing Management Process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0476" y="1583701"/>
            <a:ext cx="8656782" cy="4306457"/>
            <a:chOff x="247650" y="1447800"/>
            <a:chExt cx="8755825" cy="4267438"/>
          </a:xfrm>
        </p:grpSpPr>
        <p:sp>
          <p:nvSpPr>
            <p:cNvPr id="5" name="Rounded Rectangle 4"/>
            <p:cNvSpPr/>
            <p:nvPr/>
          </p:nvSpPr>
          <p:spPr>
            <a:xfrm>
              <a:off x="247650" y="1447800"/>
              <a:ext cx="1600200" cy="1371600"/>
            </a:xfrm>
            <a:prstGeom prst="roundRect">
              <a:avLst/>
            </a:prstGeom>
            <a:solidFill>
              <a:srgbClr val="002B5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Understand the company, marketplace and customer needs &amp; wants 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047875" y="1447800"/>
              <a:ext cx="1600200" cy="1371600"/>
            </a:xfrm>
            <a:prstGeom prst="roundRect">
              <a:avLst/>
            </a:prstGeom>
            <a:solidFill>
              <a:srgbClr val="002B5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Design a customer-driven marketing strategy</a:t>
              </a:r>
            </a:p>
          </p:txBody>
        </p:sp>
        <p:cxnSp>
          <p:nvCxnSpPr>
            <p:cNvPr id="7" name="Straight Arrow Connector 6"/>
            <p:cNvCxnSpPr>
              <a:stCxn id="5" idx="3"/>
              <a:endCxn id="6" idx="1"/>
            </p:cNvCxnSpPr>
            <p:nvPr/>
          </p:nvCxnSpPr>
          <p:spPr>
            <a:xfrm>
              <a:off x="1847850" y="2133600"/>
              <a:ext cx="20002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648075" y="2133600"/>
              <a:ext cx="20002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419725" y="2133600"/>
              <a:ext cx="20002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200900" y="2133600"/>
              <a:ext cx="20002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247650" y="3124200"/>
              <a:ext cx="1600200" cy="828675"/>
            </a:xfrm>
            <a:prstGeom prst="roundRect">
              <a:avLst/>
            </a:prstGeom>
            <a:solidFill>
              <a:srgbClr val="C7BD74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B5C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Situational Analysis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700" y="4114800"/>
              <a:ext cx="15668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5 Cs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Customer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Context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Company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Collaborators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Competitors</a:t>
              </a:r>
            </a:p>
          </p:txBody>
        </p:sp>
        <p:cxnSp>
          <p:nvCxnSpPr>
            <p:cNvPr id="13" name="Straight Arrow Connector 12"/>
            <p:cNvCxnSpPr>
              <a:stCxn id="5" idx="2"/>
              <a:endCxn id="11" idx="0"/>
            </p:cNvCxnSpPr>
            <p:nvPr/>
          </p:nvCxnSpPr>
          <p:spPr>
            <a:xfrm>
              <a:off x="1047750" y="2819400"/>
              <a:ext cx="0" cy="3048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876550" y="2819400"/>
              <a:ext cx="0" cy="3048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047875" y="4114800"/>
              <a:ext cx="1695450" cy="1372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STP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 smtClean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Segmentation</a:t>
              </a:r>
              <a:endParaRPr lang="en-US" sz="1400" dirty="0">
                <a:latin typeface="Galaxie Polaris Book" panose="020B0504030301020103" pitchFamily="34" charset="0"/>
                <a:ea typeface="Galaxie Polaris Book" panose="020B0504030301020103" pitchFamily="34" charset="0"/>
              </a:endParaRPr>
            </a:p>
            <a:p>
              <a:pPr marL="182880" indent="-91440">
                <a:buFontTx/>
                <a:buChar char="-"/>
              </a:pPr>
              <a:r>
                <a:rPr lang="en-US" sz="1400" dirty="0" smtClean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Targeting</a:t>
              </a:r>
              <a:endParaRPr lang="en-US" sz="1400" dirty="0">
                <a:latin typeface="Galaxie Polaris Book" panose="020B0504030301020103" pitchFamily="34" charset="0"/>
                <a:ea typeface="Galaxie Polaris Book" panose="020B0504030301020103" pitchFamily="34" charset="0"/>
              </a:endParaRP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Positioning</a:t>
              </a:r>
            </a:p>
            <a:p>
              <a:pPr marL="91440"/>
              <a:endParaRPr lang="en-US" sz="1400" dirty="0">
                <a:latin typeface="Galaxie Polaris Book" panose="020B0504030301020103" pitchFamily="34" charset="0"/>
                <a:ea typeface="Galaxie Polaris Book" panose="020B0504030301020103" pitchFamily="34" charset="0"/>
              </a:endParaRPr>
            </a:p>
            <a:p>
              <a:pPr marL="91440"/>
              <a:endParaRPr lang="en-US" sz="1400" dirty="0">
                <a:latin typeface="Galaxie Polaris Book" panose="020B0504030301020103" pitchFamily="34" charset="0"/>
                <a:ea typeface="Galaxie Polaris Book" panose="020B0504030301020103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829050" y="3133725"/>
              <a:ext cx="1600200" cy="828675"/>
            </a:xfrm>
            <a:prstGeom prst="roundRect">
              <a:avLst/>
            </a:prstGeom>
            <a:solidFill>
              <a:srgbClr val="C7BD74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B5C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Execute the intended positioning</a:t>
              </a:r>
            </a:p>
          </p:txBody>
        </p:sp>
        <p:cxnSp>
          <p:nvCxnSpPr>
            <p:cNvPr id="17" name="Straight Arrow Connector 16"/>
            <p:cNvCxnSpPr>
              <a:endCxn id="16" idx="0"/>
            </p:cNvCxnSpPr>
            <p:nvPr/>
          </p:nvCxnSpPr>
          <p:spPr>
            <a:xfrm>
              <a:off x="4629150" y="2828925"/>
              <a:ext cx="0" cy="3048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3829050" y="1447800"/>
              <a:ext cx="1600200" cy="1371600"/>
            </a:xfrm>
            <a:prstGeom prst="roundRect">
              <a:avLst/>
            </a:prstGeom>
            <a:solidFill>
              <a:srgbClr val="002B5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Construct a marketing program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7150" y="4114800"/>
              <a:ext cx="169545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4 Ps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Product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Price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Place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Promotion</a:t>
              </a:r>
            </a:p>
            <a:p>
              <a:pPr marL="91440"/>
              <a:endParaRPr lang="en-US" sz="1400" dirty="0">
                <a:latin typeface="Galaxie Polaris Book" panose="020B0504030301020103" pitchFamily="34" charset="0"/>
                <a:ea typeface="Galaxie Polaris Book" panose="020B0504030301020103" pitchFamily="34" charset="0"/>
              </a:endParaRPr>
            </a:p>
            <a:p>
              <a:pPr marL="91440"/>
              <a:endParaRPr lang="en-US" sz="1400" dirty="0">
                <a:latin typeface="Galaxie Polaris Book" panose="020B0504030301020103" pitchFamily="34" charset="0"/>
                <a:ea typeface="Galaxie Polaris Book" panose="020B0504030301020103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391400" y="1447800"/>
              <a:ext cx="1600200" cy="1371600"/>
            </a:xfrm>
            <a:prstGeom prst="roundRect">
              <a:avLst/>
            </a:prstGeom>
            <a:solidFill>
              <a:srgbClr val="002B5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Capture value from customers in return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638800" y="3124200"/>
              <a:ext cx="1600200" cy="828675"/>
            </a:xfrm>
            <a:prstGeom prst="roundRect">
              <a:avLst/>
            </a:prstGeom>
            <a:solidFill>
              <a:srgbClr val="C7BD74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B5C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Customer relationship management</a:t>
              </a:r>
            </a:p>
          </p:txBody>
        </p:sp>
        <p:cxnSp>
          <p:nvCxnSpPr>
            <p:cNvPr id="22" name="Straight Arrow Connector 21"/>
            <p:cNvCxnSpPr>
              <a:endCxn id="21" idx="0"/>
            </p:cNvCxnSpPr>
            <p:nvPr/>
          </p:nvCxnSpPr>
          <p:spPr>
            <a:xfrm>
              <a:off x="6438900" y="2819400"/>
              <a:ext cx="0" cy="3048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667375" y="4267200"/>
              <a:ext cx="16954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Customer satisfaction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Marketing dashboards</a:t>
              </a:r>
            </a:p>
            <a:p>
              <a:pPr marL="182880" indent="-91440">
                <a:buFontTx/>
                <a:buChar char="-"/>
              </a:pPr>
              <a:r>
                <a:rPr lang="en-US" sz="1400" dirty="0"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Etc.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076450" y="3124200"/>
              <a:ext cx="1600200" cy="828675"/>
            </a:xfrm>
            <a:prstGeom prst="roundRect">
              <a:avLst/>
            </a:prstGeom>
            <a:solidFill>
              <a:srgbClr val="C7BD74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2B5C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Select customers &amp; how to serve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600700" y="1447800"/>
              <a:ext cx="1600200" cy="1371600"/>
            </a:xfrm>
            <a:prstGeom prst="roundRect">
              <a:avLst/>
            </a:prstGeom>
            <a:solidFill>
              <a:srgbClr val="002B5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Build strong customer relationships, create delight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403275" y="2819400"/>
              <a:ext cx="1600200" cy="1133475"/>
              <a:chOff x="7403275" y="2819400"/>
              <a:chExt cx="1600200" cy="113347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7403275" y="3124200"/>
                <a:ext cx="1600200" cy="828675"/>
              </a:xfrm>
              <a:prstGeom prst="roundRect">
                <a:avLst/>
              </a:prstGeom>
              <a:solidFill>
                <a:srgbClr val="C7BD74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2B5C"/>
                    </a:solidFill>
                    <a:latin typeface="Galaxie Polaris Book" panose="020B0504030301020103" pitchFamily="34" charset="0"/>
                    <a:ea typeface="Galaxie Polaris Book" panose="020B0504030301020103" pitchFamily="34" charset="0"/>
                  </a:rPr>
                  <a:t>Create profits for the company</a:t>
                </a:r>
              </a:p>
            </p:txBody>
          </p:sp>
          <p:cxnSp>
            <p:nvCxnSpPr>
              <p:cNvPr id="28" name="Straight Arrow Connector 27"/>
              <p:cNvCxnSpPr>
                <a:endCxn id="27" idx="0"/>
              </p:cNvCxnSpPr>
              <p:nvPr/>
            </p:nvCxnSpPr>
            <p:spPr>
              <a:xfrm>
                <a:off x="8203375" y="2819400"/>
                <a:ext cx="0" cy="3048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Professor 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Germann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, MARK60100, Fall 2016; adapted from Kotler &amp; Armstrong 2012 </a:t>
            </a:r>
          </a:p>
        </p:txBody>
      </p:sp>
    </p:spTree>
    <p:extLst>
      <p:ext uri="{BB962C8B-B14F-4D97-AF65-F5344CB8AC3E}">
        <p14:creationId xmlns:p14="http://schemas.microsoft.com/office/powerpoint/2010/main" val="213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Customer as Keystone</a:t>
            </a:r>
            <a:endParaRPr lang="en-US" sz="3600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</p:txBody>
      </p:sp>
      <p:pic>
        <p:nvPicPr>
          <p:cNvPr id="2052" name="Picture 4" descr="Image result for farmer to consum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/>
          <a:stretch/>
        </p:blipFill>
        <p:spPr bwMode="auto">
          <a:xfrm>
            <a:off x="21199" y="1417638"/>
            <a:ext cx="9122801" cy="54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7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Customer as Keystone</a:t>
            </a:r>
            <a:endParaRPr lang="en-US" sz="3600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830"/>
          <a:stretch/>
        </p:blipFill>
        <p:spPr>
          <a:xfrm>
            <a:off x="0" y="1417638"/>
            <a:ext cx="914399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1" y="288772"/>
            <a:ext cx="4762500" cy="6191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HBR.org; September 2016 issue</a:t>
            </a:r>
          </a:p>
        </p:txBody>
      </p:sp>
    </p:spTree>
    <p:extLst>
      <p:ext uri="{BB962C8B-B14F-4D97-AF65-F5344CB8AC3E}">
        <p14:creationId xmlns:p14="http://schemas.microsoft.com/office/powerpoint/2010/main" val="91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The Customer Journey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9712" y="1991601"/>
            <a:ext cx="8656782" cy="845864"/>
            <a:chOff x="247650" y="3124200"/>
            <a:chExt cx="8755825" cy="838200"/>
          </a:xfrm>
          <a:solidFill>
            <a:schemeClr val="tx2">
              <a:lumMod val="75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247650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Sense a need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825463" y="3133725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Select some finalists 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614370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Shop and buy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036557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Search for alternatives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403275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Stay or leave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842191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631097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420004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208910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787054" y="3094196"/>
            <a:ext cx="157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optimize? satisfice? what</a:t>
            </a:r>
          </a:p>
          <a:p>
            <a:r>
              <a:rPr lang="en-US" dirty="0"/>
              <a:t>resources? </a:t>
            </a:r>
          </a:p>
          <a:p>
            <a:r>
              <a:rPr lang="en-US" dirty="0"/>
              <a:t>constraints?</a:t>
            </a:r>
          </a:p>
          <a:p>
            <a:r>
              <a:rPr lang="en-US" dirty="0"/>
              <a:t>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21180" y="3094196"/>
            <a:ext cx="157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/</a:t>
            </a:r>
            <a:r>
              <a:rPr lang="en-US" dirty="0" err="1"/>
              <a:t>ext-ernal</a:t>
            </a:r>
            <a:r>
              <a:rPr lang="en-US" dirty="0"/>
              <a:t>?</a:t>
            </a:r>
          </a:p>
          <a:p>
            <a:r>
              <a:rPr lang="en-US" dirty="0"/>
              <a:t>web? friends?</a:t>
            </a:r>
          </a:p>
          <a:p>
            <a:r>
              <a:rPr lang="en-US" dirty="0"/>
              <a:t>social media?</a:t>
            </a:r>
          </a:p>
          <a:p>
            <a:r>
              <a:rPr lang="en-US" dirty="0"/>
              <a:t>tech-sites?</a:t>
            </a:r>
          </a:p>
          <a:p>
            <a:r>
              <a:rPr lang="en-US" dirty="0"/>
              <a:t>…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2509" y="3094196"/>
            <a:ext cx="157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triggers?</a:t>
            </a:r>
          </a:p>
          <a:p>
            <a:r>
              <a:rPr lang="en-US" dirty="0" smtClean="0"/>
              <a:t>(and levels…)</a:t>
            </a:r>
            <a:endParaRPr lang="en-US" dirty="0"/>
          </a:p>
          <a:p>
            <a:r>
              <a:rPr lang="en-US" dirty="0"/>
              <a:t>events?  </a:t>
            </a:r>
            <a:r>
              <a:rPr lang="en-US" dirty="0" err="1"/>
              <a:t>int</a:t>
            </a:r>
            <a:r>
              <a:rPr lang="en-US" dirty="0"/>
              <a:t>/</a:t>
            </a:r>
            <a:r>
              <a:rPr lang="en-US" dirty="0" err="1"/>
              <a:t>ext-ernal</a:t>
            </a:r>
            <a:r>
              <a:rPr lang="en-US" dirty="0"/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55725" y="3084726"/>
            <a:ext cx="157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online, onsite?</a:t>
            </a:r>
          </a:p>
          <a:p>
            <a:r>
              <a:rPr lang="en-US" dirty="0"/>
              <a:t>think/feel/do?</a:t>
            </a:r>
          </a:p>
          <a:p>
            <a:r>
              <a:rPr lang="en-US" dirty="0"/>
              <a:t>involvement?</a:t>
            </a:r>
          </a:p>
          <a:p>
            <a:r>
              <a:rPr lang="en-US" dirty="0"/>
              <a:t>time pressure?</a:t>
            </a:r>
          </a:p>
          <a:p>
            <a:r>
              <a:rPr lang="en-US" dirty="0"/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21599" y="3084726"/>
            <a:ext cx="157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satisfaction?</a:t>
            </a:r>
          </a:p>
          <a:p>
            <a:r>
              <a:rPr lang="en-US" dirty="0"/>
              <a:t>loyalty? exit?</a:t>
            </a:r>
          </a:p>
          <a:p>
            <a:r>
              <a:rPr lang="en-US" dirty="0"/>
              <a:t>voice? evolve?</a:t>
            </a:r>
          </a:p>
          <a:p>
            <a:r>
              <a:rPr lang="en-US" dirty="0"/>
              <a:t>advocacy?</a:t>
            </a:r>
          </a:p>
          <a:p>
            <a:r>
              <a:rPr lang="en-US" dirty="0"/>
              <a:t>…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87054" y="4795540"/>
            <a:ext cx="15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decision-tools? comparison/</a:t>
            </a:r>
            <a:br>
              <a:rPr lang="en-US" i="1" dirty="0">
                <a:solidFill>
                  <a:schemeClr val="accent2"/>
                </a:solidFill>
              </a:rPr>
            </a:br>
            <a:r>
              <a:rPr lang="en-US" i="1" dirty="0">
                <a:solidFill>
                  <a:schemeClr val="accent2"/>
                </a:solidFill>
              </a:rPr>
              <a:t>review sites…</a:t>
            </a:r>
            <a:br>
              <a:rPr lang="en-US" i="1" dirty="0">
                <a:solidFill>
                  <a:schemeClr val="accent2"/>
                </a:solidFill>
              </a:rPr>
            </a:br>
            <a:r>
              <a:rPr lang="en-US" i="1" dirty="0">
                <a:solidFill>
                  <a:schemeClr val="accent2"/>
                </a:solidFill>
              </a:rPr>
              <a:t>social?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21180" y="4795540"/>
            <a:ext cx="15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SEO/</a:t>
            </a:r>
            <a:r>
              <a:rPr lang="en-US" i="1" dirty="0" err="1">
                <a:solidFill>
                  <a:schemeClr val="accent2"/>
                </a:solidFill>
              </a:rPr>
              <a:t>keywords,website</a:t>
            </a:r>
            <a:r>
              <a:rPr lang="en-US" i="1" dirty="0">
                <a:solidFill>
                  <a:schemeClr val="accent2"/>
                </a:solidFill>
              </a:rPr>
              <a:t>, blog… branded apps?</a:t>
            </a:r>
          </a:p>
          <a:p>
            <a:r>
              <a:rPr lang="en-US" i="1" dirty="0">
                <a:solidFill>
                  <a:schemeClr val="accent2"/>
                </a:solidFill>
              </a:rPr>
              <a:t>social…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2509" y="4795540"/>
            <a:ext cx="15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monitor? research? in-out-bound?</a:t>
            </a:r>
          </a:p>
          <a:p>
            <a:r>
              <a:rPr lang="en-US" i="1" dirty="0">
                <a:solidFill>
                  <a:schemeClr val="accent2"/>
                </a:solidFill>
              </a:rPr>
              <a:t>ads/buzz/…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55725" y="4786070"/>
            <a:ext cx="15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shopper </a:t>
            </a:r>
            <a:r>
              <a:rPr lang="en-US" i="1" dirty="0" err="1">
                <a:solidFill>
                  <a:schemeClr val="accent2"/>
                </a:solidFill>
              </a:rPr>
              <a:t>mktg</a:t>
            </a:r>
            <a:r>
              <a:rPr lang="en-US" i="1" dirty="0">
                <a:solidFill>
                  <a:schemeClr val="accent2"/>
                </a:solidFill>
              </a:rPr>
              <a:t>, sales-methods, point-of-</a:t>
            </a:r>
            <a:r>
              <a:rPr lang="en-US" i="1" dirty="0" err="1">
                <a:solidFill>
                  <a:schemeClr val="accent2"/>
                </a:solidFill>
              </a:rPr>
              <a:t>purch</a:t>
            </a:r>
            <a:r>
              <a:rPr lang="en-US" i="1" dirty="0">
                <a:solidFill>
                  <a:schemeClr val="accent2"/>
                </a:solidFill>
              </a:rPr>
              <a:t>, ‘sign now’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1599" y="4786070"/>
            <a:ext cx="15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check-back &amp; follow-up, site to complain, social…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9698" y="4558989"/>
            <a:ext cx="8669503" cy="1365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09697" y="3122109"/>
            <a:ext cx="8669503" cy="1365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Adapted from most consumer behavior textbooks: ‘the decision making process’</a:t>
            </a:r>
          </a:p>
        </p:txBody>
      </p:sp>
    </p:spTree>
    <p:extLst>
      <p:ext uri="{BB962C8B-B14F-4D97-AF65-F5344CB8AC3E}">
        <p14:creationId xmlns:p14="http://schemas.microsoft.com/office/powerpoint/2010/main" val="36823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549" y="4157399"/>
            <a:ext cx="4317644" cy="2507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The Customer Journey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Galaxie Polaris Book" panose="020B0504030301020103" pitchFamily="34" charset="0"/>
                <a:ea typeface="Galaxie Polaris Book" panose="020B0504030301020103" pitchFamily="34" charset="0"/>
              </a:rPr>
              <a:t>MckinseyQuarterly.com; ThinkWithGoogle.com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687432" y="3189251"/>
            <a:ext cx="1683834" cy="1148576"/>
            <a:chOff x="5776332" y="3323063"/>
            <a:chExt cx="1683834" cy="1148576"/>
          </a:xfrm>
        </p:grpSpPr>
        <p:sp>
          <p:nvSpPr>
            <p:cNvPr id="33" name="Explosion 2 32"/>
            <p:cNvSpPr/>
            <p:nvPr/>
          </p:nvSpPr>
          <p:spPr>
            <a:xfrm rot="1095973">
              <a:off x="5776332" y="3323063"/>
              <a:ext cx="1683834" cy="1148576"/>
            </a:xfrm>
            <a:prstGeom prst="irregularSeal2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5956288" y="3712685"/>
              <a:ext cx="114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F</a:t>
              </a:r>
              <a:r>
                <a:rPr lang="en-US" sz="2000" b="1" dirty="0"/>
                <a:t>MOT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381226" y="3189251"/>
            <a:ext cx="1683834" cy="1148576"/>
            <a:chOff x="5776332" y="3323063"/>
            <a:chExt cx="1683834" cy="1148576"/>
          </a:xfrm>
        </p:grpSpPr>
        <p:sp>
          <p:nvSpPr>
            <p:cNvPr id="59" name="Explosion 2 58"/>
            <p:cNvSpPr/>
            <p:nvPr/>
          </p:nvSpPr>
          <p:spPr>
            <a:xfrm rot="1095973">
              <a:off x="5776332" y="3323063"/>
              <a:ext cx="1683834" cy="1148576"/>
            </a:xfrm>
            <a:prstGeom prst="irregularSeal2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 flipH="1">
              <a:off x="5956288" y="3712685"/>
              <a:ext cx="114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S</a:t>
              </a:r>
              <a:r>
                <a:rPr lang="en-US" sz="2000" b="1" dirty="0"/>
                <a:t>MOT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989574" y="3189251"/>
            <a:ext cx="1683834" cy="1148576"/>
            <a:chOff x="5776332" y="3323063"/>
            <a:chExt cx="1683834" cy="1148576"/>
          </a:xfrm>
        </p:grpSpPr>
        <p:sp>
          <p:nvSpPr>
            <p:cNvPr id="62" name="Explosion 2 61"/>
            <p:cNvSpPr/>
            <p:nvPr/>
          </p:nvSpPr>
          <p:spPr>
            <a:xfrm rot="1095973">
              <a:off x="5776332" y="3323063"/>
              <a:ext cx="1683834" cy="1148576"/>
            </a:xfrm>
            <a:prstGeom prst="irregularSeal2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 flipH="1">
              <a:off x="5956288" y="3712685"/>
              <a:ext cx="1145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Z</a:t>
              </a:r>
              <a:r>
                <a:rPr lang="en-US" sz="2000" b="1" dirty="0"/>
                <a:t>MOT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9712" y="3256156"/>
            <a:ext cx="157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 World According to Google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7149" y="4802453"/>
            <a:ext cx="157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 World According to McKinsey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49712" y="1991601"/>
            <a:ext cx="8656782" cy="845864"/>
            <a:chOff x="247650" y="3124200"/>
            <a:chExt cx="8755825" cy="838200"/>
          </a:xfrm>
          <a:solidFill>
            <a:schemeClr val="tx2">
              <a:lumMod val="75000"/>
            </a:schemeClr>
          </a:solidFill>
        </p:grpSpPr>
        <p:sp>
          <p:nvSpPr>
            <p:cNvPr id="28" name="Rounded Rectangle 27"/>
            <p:cNvSpPr/>
            <p:nvPr/>
          </p:nvSpPr>
          <p:spPr>
            <a:xfrm>
              <a:off x="247650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Sense a need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825463" y="3133725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Select some finalists 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614370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Shop and buy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036557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Search for alternatives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403275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Stay or leave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842191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631097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5420004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208910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331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The Customer Journey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3066110"/>
            <a:ext cx="8677894" cy="32135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3347" y="5356357"/>
            <a:ext cx="1895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 World According to </a:t>
            </a:r>
            <a:r>
              <a:rPr lang="en-US" b="1" dirty="0" smtClean="0"/>
              <a:t>Christensen/JTBD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9712" y="1991601"/>
            <a:ext cx="8656782" cy="845864"/>
            <a:chOff x="247650" y="3124200"/>
            <a:chExt cx="8755825" cy="838200"/>
          </a:xfrm>
          <a:solidFill>
            <a:schemeClr val="tx2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247650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Sense a need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25463" y="3133725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Select some finalists 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614370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Shop and buy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036557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Search for alternatives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403275" y="3124200"/>
              <a:ext cx="1600200" cy="828675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C7BD74"/>
                  </a:solidFill>
                  <a:latin typeface="Galaxie Polaris Book" panose="020B0504030301020103" pitchFamily="34" charset="0"/>
                  <a:ea typeface="Galaxie Polaris Book" panose="020B0504030301020103" pitchFamily="34" charset="0"/>
                </a:rPr>
                <a:t>Stay or leave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842191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631097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420004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08910" y="3533968"/>
              <a:ext cx="200025" cy="0"/>
            </a:xfrm>
            <a:prstGeom prst="straightConnector1">
              <a:avLst/>
            </a:prstGeom>
            <a:grpFill/>
            <a:ln w="28575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2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Course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99878"/>
          </a:xfrm>
        </p:spPr>
        <p:txBody>
          <a:bodyPr>
            <a:normAutofit/>
          </a:bodyPr>
          <a:lstStyle/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Customer 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Journey </a:t>
            </a:r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Project	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(team)	</a:t>
            </a:r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		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10</a:t>
            </a:r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%</a:t>
            </a:r>
          </a:p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Marketing simulation game (team)			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10</a:t>
            </a:r>
            <a:endParaRPr lang="en-US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Book/articles-report, class activity 			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10</a:t>
            </a:r>
            <a:endParaRPr lang="en-US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  <a:p>
            <a:pPr lvl="1"/>
            <a:r>
              <a:rPr lang="en-US" i="1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1 per team from a list; </a:t>
            </a:r>
            <a:r>
              <a:rPr lang="en-US" i="1" dirty="0" err="1">
                <a:latin typeface="Galaxie Polaris Book" panose="020B0504030301020103" pitchFamily="34" charset="0"/>
                <a:ea typeface="Galaxie Polaris Book" panose="020B0504030301020103" pitchFamily="34" charset="0"/>
              </a:rPr>
              <a:t>TEDlite</a:t>
            </a:r>
            <a:r>
              <a:rPr lang="en-US" i="1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?</a:t>
            </a:r>
          </a:p>
          <a:p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Case Study											10</a:t>
            </a:r>
            <a:endParaRPr lang="en-US" i="1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Class engagement (participation)			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10</a:t>
            </a:r>
            <a:endParaRPr lang="en-US" dirty="0"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Core content: textbook quizzes			 	20</a:t>
            </a:r>
          </a:p>
          <a:p>
            <a:pPr lvl="1"/>
            <a:r>
              <a:rPr lang="en-US" i="1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‘old school’, classic formats (online?)</a:t>
            </a:r>
          </a:p>
          <a:p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Comprehensive Final Exam					</a:t>
            </a:r>
            <a:r>
              <a:rPr lang="en-US" dirty="0" smtClean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30</a:t>
            </a:r>
            <a:r>
              <a:rPr lang="en-US" dirty="0">
                <a:latin typeface="Galaxie Polaris Book" panose="020B0504030301020103" pitchFamily="34" charset="0"/>
                <a:ea typeface="Galaxie Polaris Book" panose="020B0504030301020103" pitchFamily="34" charset="0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6580242"/>
            <a:ext cx="9144000" cy="28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200" i="1" dirty="0">
              <a:solidFill>
                <a:schemeClr val="bg1">
                  <a:lumMod val="75000"/>
                </a:schemeClr>
              </a:solidFill>
              <a:latin typeface="Galaxie Polaris Book" panose="020B0504030301020103" pitchFamily="34" charset="0"/>
              <a:ea typeface="Galaxie Polaris Book" panose="020B050403030102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5_mendoz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- Mendoza College of Business</Template>
  <TotalTime>5991</TotalTime>
  <Words>327</Words>
  <Application>Microsoft Office PowerPoint</Application>
  <PresentationFormat>On-screen Show (4:3)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Galaxie Polaris Book</vt:lpstr>
      <vt:lpstr>Georgia</vt:lpstr>
      <vt:lpstr>Template_5_mendoza</vt:lpstr>
      <vt:lpstr>Consumer Behavior</vt:lpstr>
      <vt:lpstr>Marketing Management Process</vt:lpstr>
      <vt:lpstr>Customer as Keystone</vt:lpstr>
      <vt:lpstr>Customer as Keystone</vt:lpstr>
      <vt:lpstr>PowerPoint Presentation</vt:lpstr>
      <vt:lpstr>The Customer Journey</vt:lpstr>
      <vt:lpstr>The Customer Journey</vt:lpstr>
      <vt:lpstr>The Customer Journey</vt:lpstr>
      <vt:lpstr>Course Components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Behavior</dc:title>
  <dc:creator>joe che</dc:creator>
  <cp:lastModifiedBy>Frank Germann</cp:lastModifiedBy>
  <cp:revision>60</cp:revision>
  <dcterms:created xsi:type="dcterms:W3CDTF">2016-11-09T15:53:43Z</dcterms:created>
  <dcterms:modified xsi:type="dcterms:W3CDTF">2016-11-14T20:07:00Z</dcterms:modified>
</cp:coreProperties>
</file>